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7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77" r:id="rId12"/>
    <p:sldId id="268" r:id="rId13"/>
    <p:sldId id="269" r:id="rId14"/>
    <p:sldId id="266" r:id="rId15"/>
    <p:sldId id="270" r:id="rId16"/>
    <p:sldId id="271" r:id="rId17"/>
    <p:sldId id="280" r:id="rId18"/>
    <p:sldId id="272" r:id="rId19"/>
    <p:sldId id="281" r:id="rId20"/>
    <p:sldId id="287" r:id="rId21"/>
    <p:sldId id="273" r:id="rId22"/>
    <p:sldId id="282" r:id="rId23"/>
    <p:sldId id="283" r:id="rId24"/>
    <p:sldId id="284" r:id="rId25"/>
    <p:sldId id="285" r:id="rId26"/>
    <p:sldId id="286" r:id="rId27"/>
    <p:sldId id="276" r:id="rId2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9BFA"/>
    <a:srgbClr val="00A818"/>
    <a:srgbClr val="7603CD"/>
    <a:srgbClr val="7003C1"/>
    <a:srgbClr val="7C03D7"/>
    <a:srgbClr val="4900DA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6" autoAdjust="0"/>
    <p:restoredTop sz="95297" autoAdjust="0"/>
  </p:normalViewPr>
  <p:slideViewPr>
    <p:cSldViewPr snapToGrid="0">
      <p:cViewPr varScale="1">
        <p:scale>
          <a:sx n="101" d="100"/>
          <a:sy n="101" d="100"/>
        </p:scale>
        <p:origin x="954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ullah demirkoparan" userId="c889172fe776d0ed" providerId="LiveId" clId="{5B777C8B-AD52-468B-9A13-28F7E4DCFEEF}"/>
    <pc:docChg chg="delSld modSld">
      <pc:chgData name="nurullah demirkoparan" userId="c889172fe776d0ed" providerId="LiveId" clId="{5B777C8B-AD52-468B-9A13-28F7E4DCFEEF}" dt="2023-02-03T15:28:19.208" v="13" actId="20577"/>
      <pc:docMkLst>
        <pc:docMk/>
      </pc:docMkLst>
      <pc:sldChg chg="del">
        <pc:chgData name="nurullah demirkoparan" userId="c889172fe776d0ed" providerId="LiveId" clId="{5B777C8B-AD52-468B-9A13-28F7E4DCFEEF}" dt="2023-02-03T15:26:58.552" v="0" actId="47"/>
        <pc:sldMkLst>
          <pc:docMk/>
          <pc:sldMk cId="3679429771" sldId="279"/>
        </pc:sldMkLst>
      </pc:sldChg>
      <pc:sldChg chg="modSp mod">
        <pc:chgData name="nurullah demirkoparan" userId="c889172fe776d0ed" providerId="LiveId" clId="{5B777C8B-AD52-468B-9A13-28F7E4DCFEEF}" dt="2023-02-03T15:28:19.208" v="13" actId="20577"/>
        <pc:sldMkLst>
          <pc:docMk/>
          <pc:sldMk cId="4279585478" sldId="280"/>
        </pc:sldMkLst>
        <pc:spChg chg="mod">
          <ac:chgData name="nurullah demirkoparan" userId="c889172fe776d0ed" providerId="LiveId" clId="{5B777C8B-AD52-468B-9A13-28F7E4DCFEEF}" dt="2023-02-03T15:28:19.208" v="13" actId="20577"/>
          <ac:spMkLst>
            <pc:docMk/>
            <pc:sldMk cId="4279585478" sldId="280"/>
            <ac:spMk id="3" creationId="{47F72884-AEE0-DC3E-603D-3AD363FDDE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63049-DCDC-414B-B1EB-6C77465AD64F}" type="datetimeFigureOut">
              <a:rPr lang="tr-TR" smtClean="0"/>
              <a:t>3.02.2023</a:t>
            </a:fld>
            <a:endParaRPr lang="tr-TR" dirty="0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 dirty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7217D-9B2E-425B-A802-2A36E3A4813D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0268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4B2DFB47-9C25-494A-A287-EB687899C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Metin Yer Tutucusu 2">
            <a:extLst>
              <a:ext uri="{FF2B5EF4-FFF2-40B4-BE49-F238E27FC236}">
                <a16:creationId xmlns:a16="http://schemas.microsoft.com/office/drawing/2014/main" id="{A045C807-D1F3-41A0-B462-AF5A78CDB2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85761" y="2110399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7603CD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BATCH</a:t>
            </a:r>
          </a:p>
        </p:txBody>
      </p:sp>
      <p:sp>
        <p:nvSpPr>
          <p:cNvPr id="18" name="Metin Yer Tutucusu 2">
            <a:extLst>
              <a:ext uri="{FF2B5EF4-FFF2-40B4-BE49-F238E27FC236}">
                <a16:creationId xmlns:a16="http://schemas.microsoft.com/office/drawing/2014/main" id="{883D7A1C-9D47-48E8-866E-E3301FB1D9B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385761" y="2841919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rgbClr val="7603CD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SELENIUM</a:t>
            </a:r>
          </a:p>
        </p:txBody>
      </p:sp>
      <p:sp>
        <p:nvSpPr>
          <p:cNvPr id="19" name="Metin Yer Tutucusu 2">
            <a:extLst>
              <a:ext uri="{FF2B5EF4-FFF2-40B4-BE49-F238E27FC236}">
                <a16:creationId xmlns:a16="http://schemas.microsoft.com/office/drawing/2014/main" id="{49D443E9-2E64-43DD-9DF9-FFF18E34824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385761" y="3582583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7603CD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10.12.2021</a:t>
            </a:r>
          </a:p>
        </p:txBody>
      </p:sp>
      <p:sp>
        <p:nvSpPr>
          <p:cNvPr id="20" name="Metin Yer Tutucusu 2">
            <a:extLst>
              <a:ext uri="{FF2B5EF4-FFF2-40B4-BE49-F238E27FC236}">
                <a16:creationId xmlns:a16="http://schemas.microsoft.com/office/drawing/2014/main" id="{9A350331-B818-45A3-AA85-8DDD87A8B4F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385761" y="4277527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rgbClr val="7603CD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LOCATORS</a:t>
            </a:r>
          </a:p>
        </p:txBody>
      </p:sp>
    </p:spTree>
    <p:extLst>
      <p:ext uri="{BB962C8B-B14F-4D97-AF65-F5344CB8AC3E}">
        <p14:creationId xmlns:p14="http://schemas.microsoft.com/office/powerpoint/2010/main" val="151429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>
            <a:extLst>
              <a:ext uri="{FF2B5EF4-FFF2-40B4-BE49-F238E27FC236}">
                <a16:creationId xmlns:a16="http://schemas.microsoft.com/office/drawing/2014/main" id="{2835CA42-D903-453D-9616-3774ED63E1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105" y="973015"/>
            <a:ext cx="6467295" cy="3431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5749" y="2146185"/>
            <a:ext cx="5895599" cy="13950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dirty="0"/>
              <a:t>Başlık ekleyebilirsiniz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1698" y="4537185"/>
            <a:ext cx="6323702" cy="83545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Alt Başlık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22749A-1C12-4BF2-8757-AE8175FB749F}"/>
              </a:ext>
            </a:extLst>
          </p:cNvPr>
          <p:cNvSpPr/>
          <p:nvPr userDrawn="1"/>
        </p:nvSpPr>
        <p:spPr>
          <a:xfrm>
            <a:off x="2860431" y="582794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48E6897D-BEEC-4583-B3D3-5E748E4114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369" y="711006"/>
            <a:ext cx="1069078" cy="1143819"/>
          </a:xfrm>
          <a:prstGeom prst="rect">
            <a:avLst/>
          </a:prstGeom>
        </p:spPr>
      </p:pic>
      <p:sp>
        <p:nvSpPr>
          <p:cNvPr id="17" name="İçerik Yer Tutucusu 16">
            <a:extLst>
              <a:ext uri="{FF2B5EF4-FFF2-40B4-BE49-F238E27FC236}">
                <a16:creationId xmlns:a16="http://schemas.microsoft.com/office/drawing/2014/main" id="{E22B0C5E-9A03-43D6-8D73-138115BBB0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45350" y="1125538"/>
            <a:ext cx="4314825" cy="4246562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64840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D6A942E9-B88B-4488-956A-1FDFB7DF6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481818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4ECB2E09-6F40-4FFB-8E34-A84E362B5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3907" y="3645105"/>
            <a:ext cx="9454662" cy="1110395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tr-TR" dirty="0"/>
              <a:t>Başlık ekleyebilirsiniz</a:t>
            </a:r>
          </a:p>
        </p:txBody>
      </p:sp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BDE3E704-D569-4FD5-B866-4250BD7F56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0" y="5153025"/>
            <a:ext cx="6442075" cy="614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tr-TR" dirty="0"/>
              <a:t>Alt Başlık Ekleyebilirsiniz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26A75483-0EFB-4D83-8ED2-61D46C07F77F}"/>
              </a:ext>
            </a:extLst>
          </p:cNvPr>
          <p:cNvSpPr/>
          <p:nvPr userDrawn="1"/>
        </p:nvSpPr>
        <p:spPr>
          <a:xfrm>
            <a:off x="0" y="4789142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1A9ADAD9-E11D-4F53-8DE7-113255256455}"/>
              </a:ext>
            </a:extLst>
          </p:cNvPr>
          <p:cNvSpPr/>
          <p:nvPr userDrawn="1"/>
        </p:nvSpPr>
        <p:spPr>
          <a:xfrm>
            <a:off x="0" y="4685859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7AE173-14AC-4FD6-AB4B-E84E6525E8A0}"/>
              </a:ext>
            </a:extLst>
          </p:cNvPr>
          <p:cNvSpPr/>
          <p:nvPr userDrawn="1"/>
        </p:nvSpPr>
        <p:spPr>
          <a:xfrm>
            <a:off x="548053" y="3604845"/>
            <a:ext cx="1802423" cy="1802423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A81CF918-904C-4404-AEED-8F129AE502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556" y="3728367"/>
            <a:ext cx="1453742" cy="1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7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bg>
      <p:bgPr>
        <a:solidFill>
          <a:schemeClr val="bg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C3CA9DC0-6965-43AA-B515-69D8D5192DDA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C5DCDE-CD0C-4DC9-A7A8-8883A6EBAB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6978BF4F-159C-4D75-9513-36FD44E327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0DA7B2DF-6603-4030-BBB1-B4C6B5ACD6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1669" y="1743836"/>
            <a:ext cx="10986046" cy="4770438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0B4FDC8-0D63-4220-A8D3-8199C4EFE56D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373B041D-7E3B-4A3F-8704-E20400557613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C7A2D9-ED57-47CC-9637-72FD4CF146E7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81D6A544-9757-4DA2-8D7E-CEFB74A014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59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02284"/>
            <a:ext cx="5181600" cy="4474679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B3ED334-B049-4E5E-8035-B74CC757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2284"/>
            <a:ext cx="5181600" cy="4474679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71961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83526"/>
            <a:ext cx="5181600" cy="3393437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B3ED334-B049-4E5E-8035-B74CC757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783526"/>
            <a:ext cx="5181600" cy="3393437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5" name="Resim Yer Tutucusu 4">
            <a:extLst>
              <a:ext uri="{FF2B5EF4-FFF2-40B4-BE49-F238E27FC236}">
                <a16:creationId xmlns:a16="http://schemas.microsoft.com/office/drawing/2014/main" id="{9A8A5EDE-6D33-437E-9E3D-4C25834FF9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624013"/>
            <a:ext cx="5181600" cy="1096962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15" name="Resim Yer Tutucusu 4">
            <a:extLst>
              <a:ext uri="{FF2B5EF4-FFF2-40B4-BE49-F238E27FC236}">
                <a16:creationId xmlns:a16="http://schemas.microsoft.com/office/drawing/2014/main" id="{A2D7425F-5011-48D0-ADA4-DED225E587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200" y="1636286"/>
            <a:ext cx="5181600" cy="1096962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02765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8192"/>
            <a:ext cx="5181600" cy="3868771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B3ED334-B049-4E5E-8035-B74CC757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8192"/>
            <a:ext cx="5181600" cy="3868771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12A7ED7-D58B-4344-AA5B-F1A805D8C9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701851"/>
            <a:ext cx="5181600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5" name="Metin Yer Tutucusu 4">
            <a:extLst>
              <a:ext uri="{FF2B5EF4-FFF2-40B4-BE49-F238E27FC236}">
                <a16:creationId xmlns:a16="http://schemas.microsoft.com/office/drawing/2014/main" id="{650E23FC-2C1A-4520-8F9D-4B020EDBEE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2200" y="1701818"/>
            <a:ext cx="5181600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</p:spTree>
    <p:extLst>
      <p:ext uri="{BB962C8B-B14F-4D97-AF65-F5344CB8AC3E}">
        <p14:creationId xmlns:p14="http://schemas.microsoft.com/office/powerpoint/2010/main" val="2133246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 With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343614"/>
            <a:ext cx="5181600" cy="2833350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B3ED334-B049-4E5E-8035-B74CC757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343614"/>
            <a:ext cx="5181600" cy="2833350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12A7ED7-D58B-4344-AA5B-F1A805D8C9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729107"/>
            <a:ext cx="5181600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5" name="Metin Yer Tutucusu 4">
            <a:extLst>
              <a:ext uri="{FF2B5EF4-FFF2-40B4-BE49-F238E27FC236}">
                <a16:creationId xmlns:a16="http://schemas.microsoft.com/office/drawing/2014/main" id="{650E23FC-2C1A-4520-8F9D-4B020EDBEE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2200" y="2729074"/>
            <a:ext cx="5181600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7" name="Resim Yer Tutucusu 4">
            <a:extLst>
              <a:ext uri="{FF2B5EF4-FFF2-40B4-BE49-F238E27FC236}">
                <a16:creationId xmlns:a16="http://schemas.microsoft.com/office/drawing/2014/main" id="{2DCDF228-10DC-4D26-9CC1-C3DA933707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1624013"/>
            <a:ext cx="5181600" cy="1096962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18" name="Resim Yer Tutucusu 4">
            <a:extLst>
              <a:ext uri="{FF2B5EF4-FFF2-40B4-BE49-F238E27FC236}">
                <a16:creationId xmlns:a16="http://schemas.microsoft.com/office/drawing/2014/main" id="{7D0DA630-5F9E-46EA-A884-6A09488CEB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2200" y="1596161"/>
            <a:ext cx="5181600" cy="1096962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74326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4522" y="1702284"/>
            <a:ext cx="3374571" cy="4671628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2B4A57F8-BCD9-4954-8282-C0B0FFE2BA6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408714" y="1701850"/>
            <a:ext cx="3374571" cy="4671628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5" name="İçerik Yer Tutucusu 2">
            <a:extLst>
              <a:ext uri="{FF2B5EF4-FFF2-40B4-BE49-F238E27FC236}">
                <a16:creationId xmlns:a16="http://schemas.microsoft.com/office/drawing/2014/main" id="{812BDFCF-5A6A-4551-AD20-3F096E3018C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02906" y="1701851"/>
            <a:ext cx="3374571" cy="4671628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1813536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4522" y="2219228"/>
            <a:ext cx="3374571" cy="4154684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2B4A57F8-BCD9-4954-8282-C0B0FFE2BA6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408714" y="2218794"/>
            <a:ext cx="3374571" cy="4154684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5" name="İçerik Yer Tutucusu 2">
            <a:extLst>
              <a:ext uri="{FF2B5EF4-FFF2-40B4-BE49-F238E27FC236}">
                <a16:creationId xmlns:a16="http://schemas.microsoft.com/office/drawing/2014/main" id="{812BDFCF-5A6A-4551-AD20-3F096E3018C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02906" y="2218795"/>
            <a:ext cx="3374571" cy="4154684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6" name="Metin Yer Tutucusu 4">
            <a:extLst>
              <a:ext uri="{FF2B5EF4-FFF2-40B4-BE49-F238E27FC236}">
                <a16:creationId xmlns:a16="http://schemas.microsoft.com/office/drawing/2014/main" id="{257500A3-56D8-48BB-A3EF-81F432D747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4522" y="1558661"/>
            <a:ext cx="3374571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7" name="Metin Yer Tutucusu 4">
            <a:extLst>
              <a:ext uri="{FF2B5EF4-FFF2-40B4-BE49-F238E27FC236}">
                <a16:creationId xmlns:a16="http://schemas.microsoft.com/office/drawing/2014/main" id="{F4EF3C18-9E35-4DD8-862E-EC1B695863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8713" y="1575701"/>
            <a:ext cx="3374571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8" name="Metin Yer Tutucusu 4">
            <a:extLst>
              <a:ext uri="{FF2B5EF4-FFF2-40B4-BE49-F238E27FC236}">
                <a16:creationId xmlns:a16="http://schemas.microsoft.com/office/drawing/2014/main" id="{139FEE47-CFA5-48EB-84FD-D45249ABD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904" y="1586824"/>
            <a:ext cx="3374571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</p:spTree>
    <p:extLst>
      <p:ext uri="{BB962C8B-B14F-4D97-AF65-F5344CB8AC3E}">
        <p14:creationId xmlns:p14="http://schemas.microsoft.com/office/powerpoint/2010/main" val="1747998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D1F3B27-B42C-40E0-B0C5-47A9678833C6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5838" y="-123825"/>
            <a:ext cx="6412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26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2" r:id="rId4"/>
    <p:sldLayoutId id="2147483661" r:id="rId5"/>
    <p:sldLayoutId id="2147483659" r:id="rId6"/>
    <p:sldLayoutId id="2147483662" r:id="rId7"/>
    <p:sldLayoutId id="2147483658" r:id="rId8"/>
    <p:sldLayoutId id="2147483660" r:id="rId9"/>
    <p:sldLayoutId id="214748365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6.wdp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io.com/article/284414/applicant-tracking-system.html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D5FE74-C40F-4749-A04E-9638C8723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678" y="3851934"/>
            <a:ext cx="9454662" cy="1110395"/>
          </a:xfrm>
        </p:spPr>
        <p:txBody>
          <a:bodyPr/>
          <a:lstStyle/>
          <a:p>
            <a:r>
              <a:rPr lang="tr-TR" sz="5400" dirty="0" err="1">
                <a:solidFill>
                  <a:schemeClr val="tx2">
                    <a:lumMod val="50000"/>
                  </a:schemeClr>
                </a:solidFill>
              </a:rPr>
              <a:t>Applicant</a:t>
            </a:r>
            <a:r>
              <a:rPr lang="tr-TR" sz="5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5400" dirty="0" err="1">
                <a:solidFill>
                  <a:schemeClr val="tx2">
                    <a:lumMod val="50000"/>
                  </a:schemeClr>
                </a:solidFill>
              </a:rPr>
              <a:t>Tracking</a:t>
            </a:r>
            <a:r>
              <a:rPr lang="tr-TR" sz="5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5400" dirty="0" err="1">
                <a:solidFill>
                  <a:schemeClr val="tx2">
                    <a:lumMod val="50000"/>
                  </a:schemeClr>
                </a:solidFill>
              </a:rPr>
              <a:t>System</a:t>
            </a:r>
            <a:br>
              <a:rPr lang="tr-TR" dirty="0"/>
            </a:br>
            <a:endParaRPr lang="tr-TR" dirty="0"/>
          </a:p>
        </p:txBody>
      </p:sp>
      <p:pic>
        <p:nvPicPr>
          <p:cNvPr id="4" name="Resim 3"/>
          <p:cNvPicPr/>
          <p:nvPr/>
        </p:nvPicPr>
        <p:blipFill>
          <a:blip r:embed="rId2"/>
          <a:stretch/>
        </p:blipFill>
        <p:spPr>
          <a:xfrm>
            <a:off x="9375840" y="5071329"/>
            <a:ext cx="1890874" cy="1568957"/>
          </a:xfrm>
          <a:prstGeom prst="rect">
            <a:avLst/>
          </a:prstGeom>
          <a:ln w="0">
            <a:noFill/>
          </a:ln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FC11F29-2674-EC34-E92A-EF2FB8B29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8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D5FE74-C40F-4749-A04E-9638C8723818}"/>
              </a:ext>
            </a:extLst>
          </p:cNvPr>
          <p:cNvSpPr txBox="1">
            <a:spLocks/>
          </p:cNvSpPr>
          <p:nvPr/>
        </p:nvSpPr>
        <p:spPr>
          <a:xfrm>
            <a:off x="1705707" y="276491"/>
            <a:ext cx="9454662" cy="1110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Applicant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Tracking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System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(ATS)</a:t>
            </a:r>
            <a:br>
              <a:rPr lang="tr-TR" sz="3200" b="1" dirty="0"/>
            </a:br>
            <a:endParaRPr lang="tr-TR" sz="3200" b="1" dirty="0"/>
          </a:p>
        </p:txBody>
      </p:sp>
      <p:sp>
        <p:nvSpPr>
          <p:cNvPr id="3" name="Metin kutusu 2"/>
          <p:cNvSpPr txBox="1"/>
          <p:nvPr/>
        </p:nvSpPr>
        <p:spPr>
          <a:xfrm>
            <a:off x="838200" y="1708351"/>
            <a:ext cx="6509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ATS ile Uygun Adayların Seçimi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18" y="3847419"/>
            <a:ext cx="11797256" cy="228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69" y="2655433"/>
            <a:ext cx="2581275" cy="847725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46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00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D5FE74-C40F-4749-A04E-9638C8723818}"/>
              </a:ext>
            </a:extLst>
          </p:cNvPr>
          <p:cNvSpPr txBox="1">
            <a:spLocks/>
          </p:cNvSpPr>
          <p:nvPr/>
        </p:nvSpPr>
        <p:spPr>
          <a:xfrm>
            <a:off x="1705707" y="276491"/>
            <a:ext cx="9454662" cy="1110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Applicant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Tracking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System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(ATS)</a:t>
            </a:r>
            <a:br>
              <a:rPr lang="tr-TR" sz="3200" b="1" dirty="0"/>
            </a:br>
            <a:endParaRPr lang="tr-TR" sz="3200" b="1" dirty="0"/>
          </a:p>
        </p:txBody>
      </p:sp>
      <p:sp>
        <p:nvSpPr>
          <p:cNvPr id="3" name="Metin kutusu 2"/>
          <p:cNvSpPr txBox="1"/>
          <p:nvPr/>
        </p:nvSpPr>
        <p:spPr>
          <a:xfrm>
            <a:off x="838200" y="1489578"/>
            <a:ext cx="6509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ATS ile Uygun Adayların Seçimi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18" y="2127477"/>
            <a:ext cx="11797256" cy="228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184218" y="4582886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tr-TR" b="1" dirty="0" err="1"/>
              <a:t>Resumenizde</a:t>
            </a:r>
            <a:r>
              <a:rPr lang="tr-TR" b="1" dirty="0"/>
              <a:t> iş aradığınız alanla ilgili değişik </a:t>
            </a:r>
            <a:r>
              <a:rPr lang="tr-TR" b="1" dirty="0" err="1"/>
              <a:t>title</a:t>
            </a:r>
            <a:r>
              <a:rPr lang="tr-TR" b="1" dirty="0"/>
              <a:t> kullandığınızdan emin olun,</a:t>
            </a:r>
          </a:p>
        </p:txBody>
      </p:sp>
      <p:sp>
        <p:nvSpPr>
          <p:cNvPr id="5" name="Metin kutusu 4"/>
          <p:cNvSpPr txBox="1"/>
          <p:nvPr/>
        </p:nvSpPr>
        <p:spPr>
          <a:xfrm>
            <a:off x="3309257" y="4582886"/>
            <a:ext cx="2569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tr-TR" b="1" dirty="0"/>
              <a:t>Uygun KEYWORD </a:t>
            </a:r>
            <a:r>
              <a:rPr lang="tr-TR" b="1" dirty="0" err="1"/>
              <a:t>resumenizde</a:t>
            </a:r>
            <a:r>
              <a:rPr lang="tr-TR" b="1" dirty="0"/>
              <a:t> birden fazla kez kullanmaya çalışın, 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5878286" y="4582886"/>
            <a:ext cx="3407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tr-TR" b="1" dirty="0"/>
              <a:t>İş aradığınız </a:t>
            </a:r>
            <a:r>
              <a:rPr lang="tr-TR" b="1" dirty="0" err="1"/>
              <a:t>lokasyonla</a:t>
            </a:r>
            <a:r>
              <a:rPr lang="tr-TR" b="1" dirty="0"/>
              <a:t> ilgili </a:t>
            </a:r>
            <a:r>
              <a:rPr lang="tr-TR" b="1" dirty="0" err="1"/>
              <a:t>resumenizde</a:t>
            </a:r>
            <a:r>
              <a:rPr lang="tr-TR" b="1" dirty="0"/>
              <a:t> adres bilgisi eklemeyi unutmayın,</a:t>
            </a:r>
          </a:p>
        </p:txBody>
      </p:sp>
    </p:spTree>
    <p:extLst>
      <p:ext uri="{BB962C8B-B14F-4D97-AF65-F5344CB8AC3E}">
        <p14:creationId xmlns:p14="http://schemas.microsoft.com/office/powerpoint/2010/main" val="2896712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D5FE74-C40F-4749-A04E-9638C8723818}"/>
              </a:ext>
            </a:extLst>
          </p:cNvPr>
          <p:cNvSpPr txBox="1">
            <a:spLocks/>
          </p:cNvSpPr>
          <p:nvPr/>
        </p:nvSpPr>
        <p:spPr>
          <a:xfrm>
            <a:off x="1705707" y="276491"/>
            <a:ext cx="9454662" cy="1110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Applicant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Tracking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System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(ATS)</a:t>
            </a:r>
            <a:br>
              <a:rPr lang="tr-TR" sz="3200" b="1" dirty="0"/>
            </a:br>
            <a:endParaRPr lang="tr-TR" sz="3200" b="1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64" y="3820206"/>
            <a:ext cx="3543300" cy="204787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27" y="3744006"/>
            <a:ext cx="3571875" cy="212407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1">
                <a:alpha val="40000"/>
              </a:schemeClr>
            </a:glow>
            <a:outerShdw dist="35921" dir="2700000" algn="ctr" rotWithShape="0">
              <a:schemeClr val="bg2"/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Metin kutusu 7"/>
          <p:cNvSpPr txBox="1"/>
          <p:nvPr/>
        </p:nvSpPr>
        <p:spPr>
          <a:xfrm>
            <a:off x="696686" y="2164492"/>
            <a:ext cx="7968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Aranan Kriterlere Ne Kadar Uygunsunuz..!!?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182" y="3744006"/>
            <a:ext cx="4156338" cy="204787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00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D5FE74-C40F-4749-A04E-9638C8723818}"/>
              </a:ext>
            </a:extLst>
          </p:cNvPr>
          <p:cNvSpPr txBox="1">
            <a:spLocks/>
          </p:cNvSpPr>
          <p:nvPr/>
        </p:nvSpPr>
        <p:spPr>
          <a:xfrm>
            <a:off x="1705707" y="276491"/>
            <a:ext cx="9454662" cy="1110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Applicant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Tracking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System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(ATS)</a:t>
            </a:r>
            <a:br>
              <a:rPr lang="tr-TR" sz="3200" b="1" dirty="0"/>
            </a:br>
            <a:endParaRPr lang="tr-TR" sz="3200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992" y="1626372"/>
            <a:ext cx="7610475" cy="464820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394606" y="1887629"/>
            <a:ext cx="3189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Aradığım Kriterler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tr-TR" b="1" dirty="0" err="1"/>
              <a:t>Quality</a:t>
            </a:r>
            <a:r>
              <a:rPr lang="tr-TR" b="1" dirty="0"/>
              <a:t> </a:t>
            </a:r>
            <a:r>
              <a:rPr lang="tr-TR" b="1" dirty="0" err="1"/>
              <a:t>Assurance</a:t>
            </a:r>
            <a:r>
              <a:rPr lang="tr-TR" b="1" dirty="0"/>
              <a:t> </a:t>
            </a:r>
            <a:r>
              <a:rPr lang="tr-TR" b="1" dirty="0" err="1"/>
              <a:t>Engineer</a:t>
            </a:r>
            <a:endParaRPr lang="tr-TR" b="1" dirty="0"/>
          </a:p>
          <a:p>
            <a:pPr marL="285750" indent="-285750">
              <a:buFont typeface="Wingdings" pitchFamily="2" charset="2"/>
              <a:buChar char="ü"/>
            </a:pPr>
            <a:r>
              <a:rPr lang="tr-TR" b="1" dirty="0" err="1"/>
              <a:t>Cucumber</a:t>
            </a:r>
            <a:endParaRPr lang="tr-TR" b="1" dirty="0"/>
          </a:p>
          <a:p>
            <a:pPr marL="285750" indent="-285750">
              <a:buFont typeface="Wingdings" pitchFamily="2" charset="2"/>
              <a:buChar char="ü"/>
            </a:pPr>
            <a:r>
              <a:rPr lang="tr-TR" b="1" dirty="0" err="1"/>
              <a:t>Selenium</a:t>
            </a:r>
            <a:endParaRPr lang="tr-TR" b="1" dirty="0"/>
          </a:p>
          <a:p>
            <a:pPr marL="285750" indent="-285750">
              <a:buFont typeface="Wingdings" pitchFamily="2" charset="2"/>
              <a:buChar char="ü"/>
            </a:pPr>
            <a:r>
              <a:rPr lang="tr-TR" b="1" dirty="0"/>
              <a:t>Java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5" y="4150497"/>
            <a:ext cx="3571875" cy="212407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1">
                <a:alpha val="40000"/>
              </a:schemeClr>
            </a:glow>
            <a:outerShdw dist="35921" dir="2700000" algn="ctr" rotWithShape="0">
              <a:schemeClr val="bg2"/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00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D5FE74-C40F-4749-A04E-9638C8723818}"/>
              </a:ext>
            </a:extLst>
          </p:cNvPr>
          <p:cNvSpPr txBox="1">
            <a:spLocks/>
          </p:cNvSpPr>
          <p:nvPr/>
        </p:nvSpPr>
        <p:spPr>
          <a:xfrm>
            <a:off x="1705707" y="276491"/>
            <a:ext cx="9454662" cy="1110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Applicant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Tracking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System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(ATS)</a:t>
            </a:r>
            <a:br>
              <a:rPr lang="tr-TR" sz="3200" b="1" dirty="0"/>
            </a:br>
            <a:endParaRPr lang="tr-TR" sz="3200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" y="2668259"/>
            <a:ext cx="3314700" cy="3514725"/>
          </a:xfrm>
          <a:prstGeom prst="rect">
            <a:avLst/>
          </a:prstGeom>
          <a:noFill/>
          <a:ln>
            <a:noFill/>
          </a:ln>
          <a:effectLst>
            <a:glow rad="241300">
              <a:schemeClr val="accent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638" y="2673022"/>
            <a:ext cx="7163188" cy="3509962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Metin kutusu 5"/>
          <p:cNvSpPr txBox="1"/>
          <p:nvPr/>
        </p:nvSpPr>
        <p:spPr>
          <a:xfrm>
            <a:off x="696686" y="1668354"/>
            <a:ext cx="7968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Aranan Kriterlere Ne Kadar Uygunsunuz..!!?</a:t>
            </a:r>
          </a:p>
        </p:txBody>
      </p:sp>
    </p:spTree>
    <p:extLst>
      <p:ext uri="{BB962C8B-B14F-4D97-AF65-F5344CB8AC3E}">
        <p14:creationId xmlns:p14="http://schemas.microsoft.com/office/powerpoint/2010/main" val="13130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D5FE74-C40F-4749-A04E-9638C8723818}"/>
              </a:ext>
            </a:extLst>
          </p:cNvPr>
          <p:cNvSpPr txBox="1">
            <a:spLocks/>
          </p:cNvSpPr>
          <p:nvPr/>
        </p:nvSpPr>
        <p:spPr>
          <a:xfrm>
            <a:off x="1705707" y="276491"/>
            <a:ext cx="9454662" cy="1110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Applicant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Tracking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System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(ATS)</a:t>
            </a:r>
            <a:br>
              <a:rPr lang="tr-TR" sz="3200" b="1" dirty="0"/>
            </a:br>
            <a:endParaRPr lang="tr-TR" sz="3200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809" y="2271584"/>
            <a:ext cx="7781925" cy="4333875"/>
          </a:xfrm>
          <a:prstGeom prst="rect">
            <a:avLst/>
          </a:prstGeom>
          <a:noFill/>
          <a:ln>
            <a:noFill/>
          </a:ln>
          <a:effectLst>
            <a:glow rad="279400">
              <a:schemeClr val="accent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19" y="3454035"/>
            <a:ext cx="3267075" cy="160972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Metin kutusu 5"/>
          <p:cNvSpPr txBox="1"/>
          <p:nvPr/>
        </p:nvSpPr>
        <p:spPr>
          <a:xfrm>
            <a:off x="696686" y="1668354"/>
            <a:ext cx="7968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Aranan Kriterlere Ne Kadar Uygunsunuz..!!?</a:t>
            </a:r>
          </a:p>
        </p:txBody>
      </p:sp>
    </p:spTree>
    <p:extLst>
      <p:ext uri="{BB962C8B-B14F-4D97-AF65-F5344CB8AC3E}">
        <p14:creationId xmlns:p14="http://schemas.microsoft.com/office/powerpoint/2010/main" val="131300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D5FE74-C40F-4749-A04E-9638C8723818}"/>
              </a:ext>
            </a:extLst>
          </p:cNvPr>
          <p:cNvSpPr txBox="1">
            <a:spLocks/>
          </p:cNvSpPr>
          <p:nvPr/>
        </p:nvSpPr>
        <p:spPr>
          <a:xfrm>
            <a:off x="1705707" y="276491"/>
            <a:ext cx="9454662" cy="1110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Applicant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Tracking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System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(ATS)</a:t>
            </a:r>
            <a:br>
              <a:rPr lang="tr-TR" sz="3200" b="1" dirty="0"/>
            </a:br>
            <a:endParaRPr lang="tr-TR" sz="3200" b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264" y="1291164"/>
            <a:ext cx="5912270" cy="5139644"/>
          </a:xfrm>
          <a:prstGeom prst="rect">
            <a:avLst/>
          </a:prstGeom>
          <a:noFill/>
          <a:ln>
            <a:noFill/>
          </a:ln>
          <a:effectLst>
            <a:glow rad="469900">
              <a:schemeClr val="accent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00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DFDB5D05-5AB8-3A1D-9D3A-00D6ADADE75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Applicant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Tracking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System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(ATS)</a:t>
            </a:r>
            <a:br>
              <a:rPr lang="tr-TR" sz="3200" b="1" dirty="0"/>
            </a:br>
            <a:endParaRPr lang="tr-TR" sz="3200" b="1" dirty="0"/>
          </a:p>
          <a:p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F72884-AEE0-DC3E-603D-3AD363FDDE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tr-TR" sz="2000" dirty="0">
              <a:solidFill>
                <a:srgbClr val="FC72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  <a:hlinkClick r:id="rId2"/>
            </a:endParaRPr>
          </a:p>
          <a:p>
            <a:pPr marL="0" indent="0">
              <a:buNone/>
            </a:pPr>
            <a:endParaRPr lang="tr-TR" sz="2000" dirty="0">
              <a:solidFill>
                <a:srgbClr val="FC72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  <a:hlinkClick r:id="rId2"/>
            </a:endParaRPr>
          </a:p>
          <a:p>
            <a:pPr marL="0" indent="0">
              <a:buNone/>
            </a:pPr>
            <a:r>
              <a:rPr lang="tr-TR" sz="2000" dirty="0">
                <a:solidFill>
                  <a:srgbClr val="FC72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Büyük şirketlerin %75’i, </a:t>
            </a:r>
            <a:r>
              <a:rPr lang="tr-TR" sz="2000" dirty="0" err="1">
                <a:solidFill>
                  <a:srgbClr val="FC72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Fortune</a:t>
            </a:r>
            <a:r>
              <a:rPr lang="tr-TR" sz="2000" dirty="0">
                <a:solidFill>
                  <a:srgbClr val="FC72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 500 şirketlerinin %98’i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ilanlara gelen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Resumeleri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önce ATS (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Applicant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Tracking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System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yani Aday Takip Sistemi’nden geçiriyor.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Hatta artık küçük ölçekli şirketler bile bu sistemleri kullanmaya başladı, çünkü işgücünü çok ciddi oranda azaltmayı sağlıyor. </a:t>
            </a:r>
          </a:p>
          <a:p>
            <a:pPr marL="0" indent="0">
              <a:buNone/>
            </a:pPr>
            <a:r>
              <a:rPr lang="tr-TR" sz="2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Microsoft haftada 50 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bin</a:t>
            </a:r>
            <a:r>
              <a:rPr lang="tr-TR" sz="2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Google ise 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75 bin başvuru alıyor. Bu başvuruların hepsini tek tek inceleyecek bir İnsan Kaynakları ya da işe alımcı olmayacağını tahmin edebiliriz. 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Şirketlere gelen bu başvuruların yaklaşık %70’i hiç insan yüzü görmeden eleniyor. Amacımız, filtreleme sistemlerini aşarak o şanslı %30’luk kısma girebilmek.</a:t>
            </a:r>
            <a:endParaRPr lang="tr-TR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79585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D5FE74-C40F-4749-A04E-9638C8723818}"/>
              </a:ext>
            </a:extLst>
          </p:cNvPr>
          <p:cNvSpPr txBox="1">
            <a:spLocks/>
          </p:cNvSpPr>
          <p:nvPr/>
        </p:nvSpPr>
        <p:spPr>
          <a:xfrm>
            <a:off x="1705707" y="276491"/>
            <a:ext cx="9454662" cy="1110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Applicant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Tracking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System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(ATS)</a:t>
            </a:r>
            <a:br>
              <a:rPr lang="tr-TR" sz="3200" b="1" dirty="0"/>
            </a:br>
            <a:endParaRPr lang="tr-TR" sz="3200" b="1" dirty="0"/>
          </a:p>
        </p:txBody>
      </p:sp>
      <p:sp>
        <p:nvSpPr>
          <p:cNvPr id="3" name="Dikdörtgen 2"/>
          <p:cNvSpPr/>
          <p:nvPr/>
        </p:nvSpPr>
        <p:spPr>
          <a:xfrm>
            <a:off x="976502" y="1571943"/>
            <a:ext cx="6850326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ATS ile Uyumlu </a:t>
            </a:r>
            <a:r>
              <a:rPr lang="tr-TR" sz="2400" b="1" dirty="0" err="1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Resume</a:t>
            </a:r>
            <a:r>
              <a:rPr lang="tr-TR" sz="24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Hazırlama</a:t>
            </a:r>
          </a:p>
          <a:p>
            <a:endParaRPr lang="tr-TR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0"/>
            <a:r>
              <a:rPr lang="en-US" sz="2000" dirty="0" err="1">
                <a:latin typeface="Arial" pitchFamily="34" charset="0"/>
                <a:cs typeface="Arial" pitchFamily="34" charset="0"/>
              </a:rPr>
              <a:t>Bir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resumenin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ATS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ile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uyumlu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olup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olmadığını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belirlemek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için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Amerika’da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yapılan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bir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araştırmada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firmanın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yayınladığı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ilana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gelen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i="1" u="sng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250 </a:t>
            </a:r>
            <a:r>
              <a:rPr lang="en-US" sz="2000" b="1" i="1" u="sng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başvurudan</a:t>
            </a:r>
            <a:r>
              <a:rPr lang="en-US" sz="2000" b="1" i="1" u="sng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%75’inin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IK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tarafından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hiç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görüntülenmeden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kara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delikte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kaybolduğu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b="1" i="1" u="sng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 </a:t>
            </a:r>
            <a:r>
              <a:rPr lang="en-US" sz="2000" b="1" i="1" u="sng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ila</a:t>
            </a:r>
            <a:r>
              <a:rPr lang="en-US" sz="2000" b="1" i="1" u="sng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6 </a:t>
            </a:r>
            <a:r>
              <a:rPr lang="en-US" sz="2000" b="1" i="1" u="sng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adayın</a:t>
            </a:r>
            <a:r>
              <a:rPr lang="en-US" sz="2000" b="1" i="1" u="sng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mülakata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davet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edildiği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saptanmış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</a:t>
            </a:r>
          </a:p>
          <a:p>
            <a:pPr lvl="0"/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n-US" sz="2000" dirty="0" err="1">
                <a:latin typeface="Arial" pitchFamily="34" charset="0"/>
                <a:cs typeface="Arial" pitchFamily="34" charset="0"/>
              </a:rPr>
              <a:t>Araştırmanın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özeti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:</a:t>
            </a:r>
          </a:p>
          <a:p>
            <a:pPr lvl="0"/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n-US" sz="2000" dirty="0">
                <a:latin typeface="Arial" pitchFamily="34" charset="0"/>
                <a:cs typeface="Arial" pitchFamily="34" charset="0"/>
              </a:rPr>
              <a:t>250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başvuru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–  ATS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tarafından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187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kişi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elenir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!!</a:t>
            </a:r>
          </a:p>
          <a:p>
            <a:pPr lvl="0"/>
            <a:r>
              <a:rPr lang="en-US" sz="2000" dirty="0" err="1">
                <a:latin typeface="Arial" pitchFamily="34" charset="0"/>
                <a:cs typeface="Arial" pitchFamily="34" charset="0"/>
              </a:rPr>
              <a:t>Kalan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63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kişi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iş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veren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tarafından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değerlendirilir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</a:t>
            </a:r>
          </a:p>
          <a:p>
            <a:pPr lvl="0"/>
            <a:r>
              <a:rPr lang="en-US" sz="2000" dirty="0">
                <a:latin typeface="Arial" pitchFamily="34" charset="0"/>
                <a:cs typeface="Arial" pitchFamily="34" charset="0"/>
              </a:rPr>
              <a:t>4 - 6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kişi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mülakat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daveti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alır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!!!</a:t>
            </a:r>
          </a:p>
          <a:p>
            <a:endParaRPr lang="tr-TR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005" y="3860986"/>
            <a:ext cx="5449155" cy="2402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300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F8960727-F660-04B5-ED80-7945E86D2B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Applicant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Tracking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System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(ATS)</a:t>
            </a:r>
            <a:br>
              <a:rPr lang="tr-TR" sz="3200" b="1" dirty="0"/>
            </a:br>
            <a:endParaRPr lang="tr-TR" sz="3200" b="1" dirty="0"/>
          </a:p>
          <a:p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611F89B-3BE7-A2FF-208C-11CC4FAAE4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tr-TR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tr-TR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 çok kullanılan ATS programları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Taleo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Greenhouse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Workday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BrassRing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SAP/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SuccessFactors.Tabii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bu bilgi tek başına çok anlamlı değil. </a:t>
            </a:r>
          </a:p>
          <a:p>
            <a:pPr marL="0" indent="0">
              <a:buNone/>
            </a:pPr>
            <a:endParaRPr lang="tr-TR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Biz bir başvuru yaparken o şirketin hangi programı kullandığını tahmin edemeyeceğimiz için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Resumemizi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hepsine en optimum düzeyde uygun hale getirmeyi hedefliyoruz. Tüm sistemlerin ortak özelliklerini yakalayıp hepsine uygun bir “ATS Dostu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Resume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tr-TR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oluştur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mak da ben ve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Career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Coach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arkadaşlarıma düşüyor. </a:t>
            </a:r>
            <a:endParaRPr lang="tr-T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2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345AAB5-9F73-7703-07C7-50E99791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275" y="447676"/>
            <a:ext cx="9884019" cy="4336400"/>
          </a:xfrm>
        </p:spPr>
        <p:txBody>
          <a:bodyPr/>
          <a:lstStyle/>
          <a:p>
            <a:pPr algn="ctr"/>
            <a:r>
              <a:rPr lang="tr-TR" sz="4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(ATS) </a:t>
            </a:r>
            <a:r>
              <a:rPr lang="tr-TR" sz="40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Applicant</a:t>
            </a:r>
            <a:r>
              <a:rPr lang="tr-TR" sz="4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sz="40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Tracking</a:t>
            </a:r>
            <a:r>
              <a:rPr lang="tr-TR" sz="4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sz="40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tr-TR" sz="4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Nedir?</a:t>
            </a:r>
            <a:br>
              <a:rPr lang="tr-TR" sz="3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lang="tr-TR" sz="3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tr-TR" sz="3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Başvuru takip sistemi, işe alım ve işe alım ihtiyaçlarının elektronik olarak ele alınmasını sağlayan bir yazılım uygulamasıdır.</a:t>
            </a:r>
            <a:endParaRPr lang="tr-TR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015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82C73878-C444-A545-3323-CAA0EFD3697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ATS BARAJINI AŞMAK İÇİN 6 KURAL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B1CE2A6-AA02-DC75-F51C-F58BDD31C10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06" y="1609725"/>
            <a:ext cx="5257800" cy="4276725"/>
          </a:xfr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821BA37C-D30F-0EF5-1AB4-8C546478D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9725"/>
            <a:ext cx="5512906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35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D5FE74-C40F-4749-A04E-9638C8723818}"/>
              </a:ext>
            </a:extLst>
          </p:cNvPr>
          <p:cNvSpPr txBox="1">
            <a:spLocks/>
          </p:cNvSpPr>
          <p:nvPr/>
        </p:nvSpPr>
        <p:spPr>
          <a:xfrm>
            <a:off x="1705707" y="276491"/>
            <a:ext cx="9454662" cy="1110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ATS BARAJINI AŞMAK İÇİN 6 KURAL</a:t>
            </a:r>
            <a:br>
              <a:rPr lang="tr-TR" sz="3200" b="1" dirty="0"/>
            </a:br>
            <a:endParaRPr lang="tr-TR" sz="3200" b="1" dirty="0"/>
          </a:p>
        </p:txBody>
      </p:sp>
      <p:sp>
        <p:nvSpPr>
          <p:cNvPr id="3" name="Metin kutusu 2"/>
          <p:cNvSpPr txBox="1"/>
          <p:nvPr/>
        </p:nvSpPr>
        <p:spPr>
          <a:xfrm>
            <a:off x="979713" y="1850571"/>
            <a:ext cx="5366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1- LESS IS MORE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590B000-E255-DEEF-B780-2A68BBD41FB1}"/>
              </a:ext>
            </a:extLst>
          </p:cNvPr>
          <p:cNvSpPr txBox="1"/>
          <p:nvPr/>
        </p:nvSpPr>
        <p:spPr>
          <a:xfrm>
            <a:off x="514350" y="2533650"/>
            <a:ext cx="112966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Resume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yazarken mottomuz “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Less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is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More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olsun. </a:t>
            </a:r>
          </a:p>
          <a:p>
            <a:endParaRPr lang="tr-TR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Bugüne dek yaptığınız her şeyi 2 sayfaya sığdırmaya çalıştığınızda ya iç içe geçmiş, sıkışık, göz yoran ve okuması zor </a:t>
            </a:r>
            <a:r>
              <a:rPr lang="tr-TR" sz="20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esumeler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yazılıyor ya da sayfalar dolusu yazı olduğu için ATS skoru uzunluk dolayısıyla düşük çıkıyor. </a:t>
            </a:r>
          </a:p>
          <a:p>
            <a:endParaRPr lang="tr-TR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Toplamda 1000 kelimeyi ve 2 sayfayı geçmeyen bir </a:t>
            </a:r>
            <a:r>
              <a:rPr lang="tr-TR" sz="20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esume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oluşturmaya gayret edin. </a:t>
            </a:r>
          </a:p>
          <a:p>
            <a:endParaRPr lang="tr-TR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tr-TR" sz="20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Sadelik, nihai gelişmişliktir”. Sade ve öz olun. </a:t>
            </a:r>
            <a:endParaRPr lang="tr-TR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1300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73527A56-3CC9-7628-6AB7-BEFA381E9F3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ATS BARAJINI AŞMAK İÇİN 6 KURAL</a:t>
            </a:r>
            <a:br>
              <a:rPr lang="tr-TR" sz="3200" b="1" dirty="0"/>
            </a:br>
            <a:endParaRPr lang="tr-TR" sz="3200" b="1" dirty="0"/>
          </a:p>
          <a:p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55C7810-39D4-2615-9EA8-C9FEF53FD66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1669" y="2804678"/>
            <a:ext cx="10986046" cy="3709596"/>
          </a:xfrm>
        </p:spPr>
        <p:txBody>
          <a:bodyPr/>
          <a:lstStyle/>
          <a:p>
            <a:pPr marL="0" indent="0">
              <a:buNone/>
            </a:pPr>
            <a:endParaRPr lang="tr-TR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Süslü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Resume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formatlarından uzak durun. </a:t>
            </a:r>
          </a:p>
          <a:p>
            <a:pPr marL="0" indent="0">
              <a:buNone/>
            </a:pP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Resume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formatında yaratıcı olmaktansa gelenekseli tercih ederseniz güvenli sularda yüzmeyi garantilersiniz. 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Çünkü, yaratıcı formatlar genellikle grafik veya tablo ağırlıklı olduğundan,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ATS’lerin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okumakta zorlanacağı bir formatla maçı baştan kaybedebilirsiniz.</a:t>
            </a:r>
            <a:endParaRPr lang="tr-TR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CDCFDDFB-5050-8146-5F02-7F99BF65D645}"/>
              </a:ext>
            </a:extLst>
          </p:cNvPr>
          <p:cNvSpPr txBox="1"/>
          <p:nvPr/>
        </p:nvSpPr>
        <p:spPr>
          <a:xfrm>
            <a:off x="979713" y="1850571"/>
            <a:ext cx="10355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2- </a:t>
            </a:r>
            <a:r>
              <a:rPr lang="tr-TR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SÜSLÜ </a:t>
            </a:r>
            <a:r>
              <a:rPr lang="tr-TR" sz="28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RESUMELERDEN</a:t>
            </a:r>
            <a:r>
              <a:rPr lang="tr-TR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KAÇININ</a:t>
            </a:r>
            <a:endParaRPr lang="tr-TR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tr-T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773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B69C1E22-D936-A37C-568A-46AD2F20E2C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ATS BARAJINI AŞMAK İÇİN 6 KURAL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5682441-6355-57D0-CB4F-C2E30E50F77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1669" y="2571750"/>
            <a:ext cx="10986046" cy="3942523"/>
          </a:xfrm>
        </p:spPr>
        <p:txBody>
          <a:bodyPr/>
          <a:lstStyle/>
          <a:p>
            <a:pPr marL="0" indent="0">
              <a:buNone/>
            </a:pPr>
            <a:endParaRPr lang="tr-TR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Basit ve sık kullanılan bir font seçin.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Başlıklar daha büyük olsa da metinleri ağırlıkla 11 boyutunda kullanın. 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 sık yapılan hatalardan biri “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max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 sayfa” kuralına uymak için karınca duası boyutu kullanmak. 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Less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is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More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kuralını da hatırlayarak insan gözünün okuyabileceği büyüklükte boyutlardan vazgeçmeyin.</a:t>
            </a:r>
            <a:endParaRPr lang="tr-TR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23B49ABC-2C8B-C609-BDCB-F6DE105032DB}"/>
              </a:ext>
            </a:extLst>
          </p:cNvPr>
          <p:cNvSpPr txBox="1"/>
          <p:nvPr/>
        </p:nvSpPr>
        <p:spPr>
          <a:xfrm>
            <a:off x="979713" y="1850571"/>
            <a:ext cx="6954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3- OKUNABİLİR RESUME HAZIRLAYIN</a:t>
            </a:r>
          </a:p>
        </p:txBody>
      </p:sp>
    </p:spTree>
    <p:extLst>
      <p:ext uri="{BB962C8B-B14F-4D97-AF65-F5344CB8AC3E}">
        <p14:creationId xmlns:p14="http://schemas.microsoft.com/office/powerpoint/2010/main" val="4020894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BBE852B5-23F3-4EC0-9A6D-F01783A5E9E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ATS BARAJINI AŞMAK İÇİN 6 KURAL</a:t>
            </a:r>
            <a:endParaRPr lang="tr-TR" dirty="0"/>
          </a:p>
          <a:p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941633D-135F-D635-B186-5CC6DD039D6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1669" y="2609850"/>
            <a:ext cx="10986046" cy="3904424"/>
          </a:xfrm>
        </p:spPr>
        <p:txBody>
          <a:bodyPr/>
          <a:lstStyle/>
          <a:p>
            <a:pPr marL="0" indent="0">
              <a:buNone/>
            </a:pPr>
            <a:endParaRPr lang="tr-TR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İş ilanını taradığınızda gözünüze çarpan, beceri gösteren teknik kelime gruplarını belirleyin.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Bunlardan tecrübeniz olanları iş tecrübelerine ve “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key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skills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bölümlerine serpiştirin. 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Henüz tecrübeniz olmasa da eğitim, sertifika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vs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aldıysanız sertifikalar/eğitimler kısmına ekleyin.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Eğer o iş için çok kritik olduğunu bildiğiniz bir eğitim/sertifikadan bahsediyor isek, girişteki “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personal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summary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paragrafına da ekleyin. 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Tam da bu yüzden, baz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Resumenizin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üzerinde her başvuru için güncelleme yaparak ilandaki anahtar kelimelerden uygun olanlarını eklemelisiniz.</a:t>
            </a:r>
            <a:endParaRPr lang="tr-TR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E5AEF42C-A94B-4694-FA0D-10EDA30F5147}"/>
              </a:ext>
            </a:extLst>
          </p:cNvPr>
          <p:cNvSpPr txBox="1"/>
          <p:nvPr/>
        </p:nvSpPr>
        <p:spPr>
          <a:xfrm>
            <a:off x="979713" y="1850571"/>
            <a:ext cx="6954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4- ANAHTAR KELİMELERE ODAKLANIN</a:t>
            </a:r>
          </a:p>
        </p:txBody>
      </p:sp>
    </p:spTree>
    <p:extLst>
      <p:ext uri="{BB962C8B-B14F-4D97-AF65-F5344CB8AC3E}">
        <p14:creationId xmlns:p14="http://schemas.microsoft.com/office/powerpoint/2010/main" val="2929724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BBA377D2-B69B-0A29-F7A1-1E48D9F29F7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ATS BARAJINI AŞMAK İÇİN 6 KURAL</a:t>
            </a:r>
            <a:endParaRPr lang="tr-TR" dirty="0"/>
          </a:p>
          <a:p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6ECEF44-0C94-BBE2-9A6C-E15F94258DE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1669" y="2486025"/>
            <a:ext cx="10986046" cy="4028249"/>
          </a:xfrm>
        </p:spPr>
        <p:txBody>
          <a:bodyPr/>
          <a:lstStyle/>
          <a:p>
            <a:pPr marL="0" indent="0">
              <a:buNone/>
            </a:pPr>
            <a:endParaRPr lang="tr-TR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Eylem belirten aktif fiiller (Örneğin, “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maximised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”, “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solved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”, “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accumulated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vb.) bizim için çok kıymetli. 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Sadece görev adamı değil, işine katkı sağlayan bir profiliniz olduğunu belirtmek için buraya önem verin. 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Eylem belirten fiillerin neler olduğunu bilmiyorsanız veya tüm iş tecrübeleri için dönüp dolaşıp aynı ve ilk akla gelen birkaç fiili kullanıyorsanız örnekleri “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action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verbs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CV” ile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Google’layabilirsiniz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tr-TR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EF4B8C35-0DC0-CB33-3701-CD043EDA7E72}"/>
              </a:ext>
            </a:extLst>
          </p:cNvPr>
          <p:cNvSpPr txBox="1"/>
          <p:nvPr/>
        </p:nvSpPr>
        <p:spPr>
          <a:xfrm>
            <a:off x="979713" y="1850571"/>
            <a:ext cx="6954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5- SIRADAN FİİLLERE GÜVENMEYİN</a:t>
            </a:r>
          </a:p>
        </p:txBody>
      </p:sp>
    </p:spTree>
    <p:extLst>
      <p:ext uri="{BB962C8B-B14F-4D97-AF65-F5344CB8AC3E}">
        <p14:creationId xmlns:p14="http://schemas.microsoft.com/office/powerpoint/2010/main" val="2376267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52318CA4-5794-0D1C-526E-373E32F4680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ATS BARAJINI AŞMAK İÇİN 6 KURAL</a:t>
            </a:r>
            <a:endParaRPr lang="tr-TR" dirty="0"/>
          </a:p>
          <a:p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D637BD1-C5A4-2E16-B889-8C2446072E2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1669" y="2373791"/>
            <a:ext cx="10986046" cy="4140483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750"/>
              </a:spcAft>
              <a:buNone/>
            </a:pPr>
            <a:endParaRPr lang="tr-TR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750"/>
              </a:spcAft>
              <a:buNone/>
            </a:pP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Performans ve başarı göstergelerinizi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tr-TR" sz="20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esume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ye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serpiştirin. Özellikle sayısallaştırılmış katkılarınızı her iş tecrübenizde mutlaka yazın. Geleneksel olarak standart </a:t>
            </a:r>
            <a:r>
              <a:rPr lang="tr-T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resumelerde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görev ağırlıklı geçmiş tecrübeler yazılır. Günümüzde, özellikle rekabetin yüksek olduğu pazarlarda, örneğin gelirdeki yüzdelik artışa, giderlerdeki yüzdelik azalmaya, müşteri sayısına, işlem hacmine katkınıza, çalışma hızınıza sayılarla örnek vermiyorsanız şansınız azalır.</a:t>
            </a:r>
            <a:endParaRPr lang="tr-TR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750"/>
              </a:spcAft>
              <a:buNone/>
            </a:pP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Örneğin;</a:t>
            </a:r>
            <a:endParaRPr lang="tr-TR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750"/>
              </a:spcAft>
              <a:buNone/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Reduced overall manual 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testing hours %</a:t>
            </a:r>
            <a:r>
              <a:rPr lang="tr-TR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90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by writing and optimizing automation test scripts with a designed BDD framework</a:t>
            </a:r>
            <a:r>
              <a:rPr lang="tr-T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tr-TR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2C30D937-19B5-9E0E-2433-89703CCCF4F8}"/>
              </a:ext>
            </a:extLst>
          </p:cNvPr>
          <p:cNvSpPr txBox="1"/>
          <p:nvPr/>
        </p:nvSpPr>
        <p:spPr>
          <a:xfrm>
            <a:off x="979713" y="1850571"/>
            <a:ext cx="8954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6- YAPAN DEĞİL BAŞARAN TARAFINIZI GÖSTERİN</a:t>
            </a:r>
          </a:p>
        </p:txBody>
      </p:sp>
    </p:spTree>
    <p:extLst>
      <p:ext uri="{BB962C8B-B14F-4D97-AF65-F5344CB8AC3E}">
        <p14:creationId xmlns:p14="http://schemas.microsoft.com/office/powerpoint/2010/main" val="470045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D5FE74-C40F-4749-A04E-9638C8723818}"/>
              </a:ext>
            </a:extLst>
          </p:cNvPr>
          <p:cNvSpPr txBox="1">
            <a:spLocks/>
          </p:cNvSpPr>
          <p:nvPr/>
        </p:nvSpPr>
        <p:spPr>
          <a:xfrm>
            <a:off x="1705707" y="276491"/>
            <a:ext cx="9454662" cy="1110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Applicant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Tracking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System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(ATS)</a:t>
            </a:r>
            <a:br>
              <a:rPr lang="tr-TR" sz="3200" b="1" dirty="0"/>
            </a:br>
            <a:endParaRPr lang="tr-TR" sz="3200" b="1" dirty="0"/>
          </a:p>
        </p:txBody>
      </p:sp>
      <p:sp>
        <p:nvSpPr>
          <p:cNvPr id="3" name="Metin kutusu 2"/>
          <p:cNvSpPr txBox="1"/>
          <p:nvPr/>
        </p:nvSpPr>
        <p:spPr>
          <a:xfrm>
            <a:off x="2286000" y="2304204"/>
            <a:ext cx="7086600" cy="79870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800" b="1" i="1" u="none" strike="noStrike" kern="1200" cap="none" spc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latin typeface="Liberation Sans" pitchFamily="18"/>
                <a:ea typeface="Microsoft YaHei" pitchFamily="2"/>
                <a:cs typeface="Arial" pitchFamily="2"/>
              </a:rPr>
              <a:t>TEŞEKKÜR EDERİZ...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031960" y="3592285"/>
            <a:ext cx="2483640" cy="2057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300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07D5FE74-C40F-4749-A04E-9638C8723818}"/>
              </a:ext>
            </a:extLst>
          </p:cNvPr>
          <p:cNvSpPr txBox="1">
            <a:spLocks/>
          </p:cNvSpPr>
          <p:nvPr/>
        </p:nvSpPr>
        <p:spPr>
          <a:xfrm>
            <a:off x="1705707" y="276491"/>
            <a:ext cx="9454662" cy="1110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İŞE ALIM SÜREÇLERİ</a:t>
            </a:r>
            <a:endParaRPr lang="tr-TR" sz="3200" b="1" dirty="0"/>
          </a:p>
        </p:txBody>
      </p:sp>
      <p:sp>
        <p:nvSpPr>
          <p:cNvPr id="2" name="Metin kutusu 1"/>
          <p:cNvSpPr txBox="1"/>
          <p:nvPr/>
        </p:nvSpPr>
        <p:spPr>
          <a:xfrm>
            <a:off x="881743" y="1774371"/>
            <a:ext cx="879565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tr-TR" sz="24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Yeni İş İlanı Yayınlanması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tr-TR" sz="24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Aday Havuzunun Oluşturulması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tr-TR" sz="24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ATS ile Uygun Adayların Seçimi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tr-TR" sz="24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Değerlendirme ve Mülakat Aşamaları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tr-TR" sz="24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Referans Kontrolü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8" name="Resim 7"/>
          <p:cNvPicPr/>
          <p:nvPr/>
        </p:nvPicPr>
        <p:blipFill>
          <a:blip r:embed="rId2"/>
          <a:stretch/>
        </p:blipFill>
        <p:spPr>
          <a:xfrm>
            <a:off x="9375840" y="5071329"/>
            <a:ext cx="1890874" cy="1568957"/>
          </a:xfrm>
          <a:prstGeom prst="rect">
            <a:avLst/>
          </a:prstGeom>
          <a:ln w="0"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07" y="3898029"/>
            <a:ext cx="5900736" cy="239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722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881743" y="1774371"/>
            <a:ext cx="1011282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2800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tr-TR" sz="2400" dirty="0">
                <a:latin typeface="Arial" pitchFamily="34" charset="0"/>
                <a:cs typeface="Arial" pitchFamily="34" charset="0"/>
              </a:rPr>
              <a:t>İş verenler ihtiyaca göre ( pozisyonun boşalması, ekibin büyümesi sebebiyle yeni pozisyon açılması, vb. ) firmaya alınacak doğru adayı bulmak için web portallarında iş ilanı yayınlar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r-TR" sz="2400" dirty="0">
                <a:latin typeface="Arial" pitchFamily="34" charset="0"/>
                <a:cs typeface="Arial" pitchFamily="34" charset="0"/>
              </a:rPr>
              <a:t>Bunu yaparken de ihtiyaca göre kriterler belirler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r-TR" sz="2400" dirty="0">
                <a:latin typeface="Arial" pitchFamily="34" charset="0"/>
                <a:cs typeface="Arial" pitchFamily="34" charset="0"/>
              </a:rPr>
              <a:t>Bu ilanlara başvuru yapan kişilerin öz geçmişlerinin ve başvuru bildirgelerinin bir havuzda toplanması </a:t>
            </a:r>
          </a:p>
          <a:p>
            <a:r>
              <a:rPr lang="tr-TR" sz="2400" dirty="0">
                <a:latin typeface="Arial" pitchFamily="34" charset="0"/>
                <a:cs typeface="Arial" pitchFamily="34" charset="0"/>
              </a:rPr>
              <a:t>    ve içlerinden firma için doğru adayın</a:t>
            </a:r>
          </a:p>
          <a:p>
            <a:r>
              <a:rPr lang="tr-TR" sz="2400" dirty="0">
                <a:latin typeface="Arial" pitchFamily="34" charset="0"/>
                <a:cs typeface="Arial" pitchFamily="34" charset="0"/>
              </a:rPr>
              <a:t>    seçilmesi insan kaynakları için önem arz eder.</a:t>
            </a:r>
          </a:p>
          <a:p>
            <a:endParaRPr lang="tr-TR" sz="2400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tr-TR" sz="24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3" name="Başlık 1">
            <a:extLst>
              <a:ext uri="{FF2B5EF4-FFF2-40B4-BE49-F238E27FC236}">
                <a16:creationId xmlns:a16="http://schemas.microsoft.com/office/drawing/2014/main" id="{07D5FE74-C40F-4749-A04E-9638C8723818}"/>
              </a:ext>
            </a:extLst>
          </p:cNvPr>
          <p:cNvSpPr txBox="1">
            <a:spLocks/>
          </p:cNvSpPr>
          <p:nvPr/>
        </p:nvSpPr>
        <p:spPr>
          <a:xfrm>
            <a:off x="1705707" y="276491"/>
            <a:ext cx="9454662" cy="1110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Yeni İş İlanı Yayınlanması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176" y="4283561"/>
            <a:ext cx="2958193" cy="2205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300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881743" y="1774371"/>
            <a:ext cx="1011282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2800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2400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tr-TR" sz="2400" dirty="0">
                <a:latin typeface="Arial" pitchFamily="34" charset="0"/>
                <a:cs typeface="Arial" pitchFamily="34" charset="0"/>
              </a:rPr>
              <a:t>Başvuruların alınması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r-TR" sz="2400" dirty="0">
                <a:latin typeface="Arial" pitchFamily="34" charset="0"/>
                <a:cs typeface="Arial" pitchFamily="34" charset="0"/>
              </a:rPr>
              <a:t>Başvuru kayıtlarının tutulması </a:t>
            </a:r>
            <a:r>
              <a:rPr lang="tr-TR" sz="2400" i="1" dirty="0">
                <a:latin typeface="Arial" pitchFamily="34" charset="0"/>
                <a:cs typeface="Arial" pitchFamily="34" charset="0"/>
              </a:rPr>
              <a:t>Aday Havuzu </a:t>
            </a:r>
            <a:r>
              <a:rPr lang="tr-TR" sz="2400" dirty="0">
                <a:latin typeface="Arial" pitchFamily="34" charset="0"/>
                <a:cs typeface="Arial" pitchFamily="34" charset="0"/>
              </a:rPr>
              <a:t>oluşturulması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r-TR" sz="2400" dirty="0">
                <a:latin typeface="Arial" pitchFamily="34" charset="0"/>
                <a:cs typeface="Arial" pitchFamily="34" charset="0"/>
              </a:rPr>
              <a:t>Testlerin yapılması ve değerlendirilmesi (Genel Yetenek, Dil)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r-TR" sz="2400" dirty="0">
                <a:latin typeface="Arial" pitchFamily="34" charset="0"/>
                <a:cs typeface="Arial" pitchFamily="34" charset="0"/>
              </a:rPr>
              <a:t>Mülakat aşamaları (HR görüşmesi, Teknik mülakat)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r-TR" sz="2400" dirty="0">
                <a:latin typeface="Arial" pitchFamily="34" charset="0"/>
                <a:cs typeface="Arial" pitchFamily="34" charset="0"/>
              </a:rPr>
              <a:t>Referans araştırmasının yapılması </a:t>
            </a:r>
          </a:p>
          <a:p>
            <a:endParaRPr lang="tr-TR" sz="2800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2400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tr-TR" sz="24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3" name="Başlık 1">
            <a:extLst>
              <a:ext uri="{FF2B5EF4-FFF2-40B4-BE49-F238E27FC236}">
                <a16:creationId xmlns:a16="http://schemas.microsoft.com/office/drawing/2014/main" id="{07D5FE74-C40F-4749-A04E-9638C8723818}"/>
              </a:ext>
            </a:extLst>
          </p:cNvPr>
          <p:cNvSpPr txBox="1">
            <a:spLocks/>
          </p:cNvSpPr>
          <p:nvPr/>
        </p:nvSpPr>
        <p:spPr>
          <a:xfrm>
            <a:off x="1705707" y="276491"/>
            <a:ext cx="9454662" cy="1110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Aday Havuzunun Oluşturulması</a:t>
            </a:r>
            <a:endParaRPr lang="tr-TR" sz="32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085" y="4277893"/>
            <a:ext cx="4233324" cy="2231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300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881743" y="1774371"/>
            <a:ext cx="1011282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2400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2800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2400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tr-TR" sz="24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3" name="Başlık 1">
            <a:extLst>
              <a:ext uri="{FF2B5EF4-FFF2-40B4-BE49-F238E27FC236}">
                <a16:creationId xmlns:a16="http://schemas.microsoft.com/office/drawing/2014/main" id="{07D5FE74-C40F-4749-A04E-9638C8723818}"/>
              </a:ext>
            </a:extLst>
          </p:cNvPr>
          <p:cNvSpPr txBox="1">
            <a:spLocks/>
          </p:cNvSpPr>
          <p:nvPr/>
        </p:nvSpPr>
        <p:spPr>
          <a:xfrm>
            <a:off x="1705707" y="276491"/>
            <a:ext cx="9454662" cy="1110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Aday Havuzunun Oluşturulması</a:t>
            </a:r>
            <a:endParaRPr lang="tr-TR" sz="32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05"/>
          <a:stretch/>
        </p:blipFill>
        <p:spPr bwMode="auto">
          <a:xfrm>
            <a:off x="1187224" y="2708502"/>
            <a:ext cx="6181725" cy="98175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dist="35921" dir="2700000" sx="200000" sy="200000" algn="ctr" rotWithShape="0">
              <a:schemeClr val="bg2">
                <a:alpha val="0"/>
              </a:scheme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4069896"/>
            <a:ext cx="4924425" cy="89535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079" y="4069896"/>
            <a:ext cx="4337338" cy="2274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300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D5FE74-C40F-4749-A04E-9638C8723818}"/>
              </a:ext>
            </a:extLst>
          </p:cNvPr>
          <p:cNvSpPr txBox="1">
            <a:spLocks/>
          </p:cNvSpPr>
          <p:nvPr/>
        </p:nvSpPr>
        <p:spPr>
          <a:xfrm>
            <a:off x="1705707" y="276491"/>
            <a:ext cx="9454662" cy="1110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Aday Havuzunun Oluşturulması</a:t>
            </a:r>
            <a:endParaRPr lang="tr-TR" sz="3200" b="1" dirty="0"/>
          </a:p>
        </p:txBody>
      </p:sp>
      <p:sp>
        <p:nvSpPr>
          <p:cNvPr id="3" name="Metin kutusu 2"/>
          <p:cNvSpPr txBox="1"/>
          <p:nvPr/>
        </p:nvSpPr>
        <p:spPr>
          <a:xfrm>
            <a:off x="881743" y="1774371"/>
            <a:ext cx="101128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2400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tr-TR" sz="2400" dirty="0">
                <a:latin typeface="Arial" pitchFamily="34" charset="0"/>
                <a:cs typeface="Arial" pitchFamily="34" charset="0"/>
              </a:rPr>
              <a:t>Aday havuzu, seçim için değerlendirilecek </a:t>
            </a:r>
          </a:p>
          <a:p>
            <a:r>
              <a:rPr lang="tr-TR" sz="2400" dirty="0">
                <a:latin typeface="Arial" pitchFamily="34" charset="0"/>
                <a:cs typeface="Arial" pitchFamily="34" charset="0"/>
              </a:rPr>
              <a:t>    tüm adayları içermektedir.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r-TR" sz="2400" dirty="0">
                <a:latin typeface="Arial" pitchFamily="34" charset="0"/>
                <a:cs typeface="Arial" pitchFamily="34" charset="0"/>
              </a:rPr>
              <a:t>Başvuru havuzunun hacmini etkileyen</a:t>
            </a:r>
          </a:p>
          <a:p>
            <a:r>
              <a:rPr lang="tr-TR" sz="2400" dirty="0">
                <a:latin typeface="Arial" pitchFamily="34" charset="0"/>
                <a:cs typeface="Arial" pitchFamily="34" charset="0"/>
              </a:rPr>
              <a:t>    faktörler arasında, işletmenin ve boş </a:t>
            </a:r>
          </a:p>
          <a:p>
            <a:r>
              <a:rPr lang="tr-TR" sz="2400" dirty="0">
                <a:latin typeface="Arial" pitchFamily="34" charset="0"/>
                <a:cs typeface="Arial" pitchFamily="34" charset="0"/>
              </a:rPr>
              <a:t>    pozisyonun ününe, iş gereklerine, </a:t>
            </a:r>
          </a:p>
          <a:p>
            <a:r>
              <a:rPr lang="tr-TR" sz="2400" dirty="0">
                <a:latin typeface="Arial" pitchFamily="34" charset="0"/>
                <a:cs typeface="Arial" pitchFamily="34" charset="0"/>
              </a:rPr>
              <a:t>    işletmenin personel bulma yöntemine</a:t>
            </a:r>
          </a:p>
          <a:p>
            <a:r>
              <a:rPr lang="tr-TR" sz="2400" dirty="0">
                <a:latin typeface="Arial" pitchFamily="34" charset="0"/>
                <a:cs typeface="Arial" pitchFamily="34" charset="0"/>
              </a:rPr>
              <a:t>    bağlı olarak değişiklik gösterecektir. </a:t>
            </a:r>
            <a:endParaRPr lang="tr-TR" sz="2400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tr-TR" sz="24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032" y="2592428"/>
            <a:ext cx="3737883" cy="2765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30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D5FE74-C40F-4749-A04E-9638C8723818}"/>
              </a:ext>
            </a:extLst>
          </p:cNvPr>
          <p:cNvSpPr txBox="1">
            <a:spLocks/>
          </p:cNvSpPr>
          <p:nvPr/>
        </p:nvSpPr>
        <p:spPr>
          <a:xfrm>
            <a:off x="1705707" y="276491"/>
            <a:ext cx="9454662" cy="1110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Aday Havuzunun Oluşturulması</a:t>
            </a:r>
            <a:endParaRPr lang="tr-TR" sz="3200" b="1" dirty="0"/>
          </a:p>
        </p:txBody>
      </p:sp>
      <p:sp>
        <p:nvSpPr>
          <p:cNvPr id="3" name="Metin kutusu 2"/>
          <p:cNvSpPr txBox="1"/>
          <p:nvPr/>
        </p:nvSpPr>
        <p:spPr>
          <a:xfrm>
            <a:off x="881743" y="1774371"/>
            <a:ext cx="1011282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tr-TR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tr-TR" sz="2400" dirty="0">
                <a:latin typeface="Arial" pitchFamily="34" charset="0"/>
                <a:cs typeface="Arial" pitchFamily="34" charset="0"/>
              </a:rPr>
              <a:t>Aday havuzu ne kadar büyürse seçim</a:t>
            </a:r>
          </a:p>
          <a:p>
            <a:r>
              <a:rPr lang="tr-TR" sz="2400" dirty="0">
                <a:latin typeface="Arial" pitchFamily="34" charset="0"/>
                <a:cs typeface="Arial" pitchFamily="34" charset="0"/>
              </a:rPr>
              <a:t>    o kadar zorlaşacaktır!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r-TR" sz="2400" dirty="0">
                <a:latin typeface="Arial" pitchFamily="34" charset="0"/>
                <a:cs typeface="Arial" pitchFamily="34" charset="0"/>
              </a:rPr>
              <a:t>Küçük olduğunda ise boş pozisyonun </a:t>
            </a:r>
          </a:p>
          <a:p>
            <a:r>
              <a:rPr lang="tr-TR" sz="2400" dirty="0">
                <a:latin typeface="Arial" pitchFamily="34" charset="0"/>
                <a:cs typeface="Arial" pitchFamily="34" charset="0"/>
              </a:rPr>
              <a:t>    gereklerini tam olarak karşılayan adaya</a:t>
            </a:r>
          </a:p>
          <a:p>
            <a:r>
              <a:rPr lang="tr-TR" sz="2400" dirty="0">
                <a:latin typeface="Arial" pitchFamily="34" charset="0"/>
                <a:cs typeface="Arial" pitchFamily="34" charset="0"/>
              </a:rPr>
              <a:t>    ulaşmak zorlaşacaktır.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r-TR" sz="2400" dirty="0">
                <a:latin typeface="Arial" pitchFamily="34" charset="0"/>
                <a:cs typeface="Arial" pitchFamily="34" charset="0"/>
              </a:rPr>
              <a:t>Aday havuzu oluşturmada başvurulacak </a:t>
            </a:r>
          </a:p>
          <a:p>
            <a:r>
              <a:rPr lang="tr-TR" sz="2400" dirty="0">
                <a:latin typeface="Arial" pitchFamily="34" charset="0"/>
                <a:cs typeface="Arial" pitchFamily="34" charset="0"/>
              </a:rPr>
              <a:t>    çeşitli yollar vardır ve bunlar iç kaynaklar, </a:t>
            </a:r>
          </a:p>
          <a:p>
            <a:r>
              <a:rPr lang="tr-TR" sz="2400" dirty="0">
                <a:latin typeface="Arial" pitchFamily="34" charset="0"/>
                <a:cs typeface="Arial" pitchFamily="34" charset="0"/>
              </a:rPr>
              <a:t>    dış kaynaklar ve alternatif kaynaklardır. </a:t>
            </a:r>
            <a:endParaRPr lang="tr-TR" sz="2400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tr-TR" sz="24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33" y="2325497"/>
            <a:ext cx="3765096" cy="3973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300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D5FE74-C40F-4749-A04E-9638C8723818}"/>
              </a:ext>
            </a:extLst>
          </p:cNvPr>
          <p:cNvSpPr txBox="1">
            <a:spLocks/>
          </p:cNvSpPr>
          <p:nvPr/>
        </p:nvSpPr>
        <p:spPr>
          <a:xfrm>
            <a:off x="1705707" y="276491"/>
            <a:ext cx="9454662" cy="1110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Applicant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Tracking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4000" b="1" dirty="0" err="1">
                <a:solidFill>
                  <a:schemeClr val="tx2">
                    <a:lumMod val="50000"/>
                  </a:schemeClr>
                </a:solidFill>
              </a:rPr>
              <a:t>System</a:t>
            </a:r>
            <a:r>
              <a:rPr lang="tr-TR" sz="4000" b="1" dirty="0">
                <a:solidFill>
                  <a:schemeClr val="tx2">
                    <a:lumMod val="50000"/>
                  </a:schemeClr>
                </a:solidFill>
              </a:rPr>
              <a:t> (ATS)</a:t>
            </a:r>
            <a:br>
              <a:rPr lang="tr-TR" sz="3200" b="1" dirty="0"/>
            </a:br>
            <a:endParaRPr lang="tr-TR" sz="3200" b="1" dirty="0"/>
          </a:p>
        </p:txBody>
      </p:sp>
      <p:sp>
        <p:nvSpPr>
          <p:cNvPr id="3" name="Metin kutusu 2"/>
          <p:cNvSpPr txBox="1"/>
          <p:nvPr/>
        </p:nvSpPr>
        <p:spPr>
          <a:xfrm>
            <a:off x="1143000" y="1730829"/>
            <a:ext cx="942702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ATS ile Uygun Adayların Seçimi</a:t>
            </a:r>
          </a:p>
          <a:p>
            <a:endParaRPr lang="tr-TR" sz="2400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tr-TR" sz="2400" dirty="0">
                <a:latin typeface="Arial" pitchFamily="34" charset="0"/>
                <a:cs typeface="Arial" pitchFamily="34" charset="0"/>
              </a:rPr>
              <a:t>Aday takip sistemi yazılımı, işe alım sürecini düzene sokarak, işe alım görevlilerinin ve yöneticilerin en uygun adayları bulmasını daha kolay ve hızlı hale getirir. 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tr-TR" sz="2400" dirty="0">
                <a:latin typeface="Arial" pitchFamily="34" charset="0"/>
                <a:cs typeface="Arial" pitchFamily="34" charset="0"/>
              </a:rPr>
              <a:t>ATS yazılımı, iş ilanı vermekten başvuruları sıralamaya ve pozisyona en uygun adayı belirlemeye </a:t>
            </a:r>
          </a:p>
          <a:p>
            <a:r>
              <a:rPr lang="tr-TR" sz="2400" dirty="0">
                <a:latin typeface="Arial" pitchFamily="34" charset="0"/>
                <a:cs typeface="Arial" pitchFamily="34" charset="0"/>
              </a:rPr>
              <a:t>    kadar bir dizi görevi otomatik olarak</a:t>
            </a:r>
          </a:p>
          <a:p>
            <a:r>
              <a:rPr lang="tr-TR" sz="2400" dirty="0">
                <a:latin typeface="Arial" pitchFamily="34" charset="0"/>
                <a:cs typeface="Arial" pitchFamily="34" charset="0"/>
              </a:rPr>
              <a:t>    gerçekleştirebilir, böylece bir </a:t>
            </a:r>
          </a:p>
          <a:p>
            <a:r>
              <a:rPr lang="tr-TR" sz="2400" dirty="0">
                <a:latin typeface="Arial" pitchFamily="34" charset="0"/>
                <a:cs typeface="Arial" pitchFamily="34" charset="0"/>
              </a:rPr>
              <a:t>    İK temsilcisinin iş yükünü azaltmış, </a:t>
            </a:r>
          </a:p>
          <a:p>
            <a:r>
              <a:rPr lang="tr-TR" sz="2400" dirty="0">
                <a:latin typeface="Arial" pitchFamily="34" charset="0"/>
                <a:cs typeface="Arial" pitchFamily="34" charset="0"/>
              </a:rPr>
              <a:t>    verimi artırmış olur.</a:t>
            </a:r>
          </a:p>
          <a:p>
            <a:endParaRPr lang="tr-T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21" y="4138518"/>
            <a:ext cx="4697866" cy="257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300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Özel 6">
      <a:dk1>
        <a:srgbClr val="201E1E"/>
      </a:dk1>
      <a:lt1>
        <a:sysClr val="window" lastClr="FFFFFF"/>
      </a:lt1>
      <a:dk2>
        <a:srgbClr val="2B9F00"/>
      </a:dk2>
      <a:lt2>
        <a:srgbClr val="E7E6E6"/>
      </a:lt2>
      <a:accent1>
        <a:srgbClr val="2B2929"/>
      </a:accent1>
      <a:accent2>
        <a:srgbClr val="BBE9A9"/>
      </a:accent2>
      <a:accent3>
        <a:srgbClr val="A5A5A5"/>
      </a:accent3>
      <a:accent4>
        <a:srgbClr val="62B642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Özel 2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1186</Words>
  <Application>Microsoft Office PowerPoint</Application>
  <PresentationFormat>Geniş ekran</PresentationFormat>
  <Paragraphs>158</Paragraphs>
  <Slides>27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27</vt:i4>
      </vt:variant>
    </vt:vector>
  </HeadingPairs>
  <TitlesOfParts>
    <vt:vector size="35" baseType="lpstr">
      <vt:lpstr>Arial</vt:lpstr>
      <vt:lpstr>Arial</vt:lpstr>
      <vt:lpstr>Calibri</vt:lpstr>
      <vt:lpstr>Century Gothic</vt:lpstr>
      <vt:lpstr>Liberation Sans</vt:lpstr>
      <vt:lpstr>Wingdings</vt:lpstr>
      <vt:lpstr>Wingdings 2</vt:lpstr>
      <vt:lpstr>Office Teması</vt:lpstr>
      <vt:lpstr>Applicant Tracking System </vt:lpstr>
      <vt:lpstr>(ATS) Applicant Tracking System Nedir?  Başvuru takip sistemi, işe alım ve işe alım ihtiyaçlarının elektronik olarak ele alınmasını sağlayan bir yazılım uygulamasıdır.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mert tırnova</dc:creator>
  <cp:lastModifiedBy>nurullah demirkoparan</cp:lastModifiedBy>
  <cp:revision>72</cp:revision>
  <dcterms:created xsi:type="dcterms:W3CDTF">2021-12-09T21:12:38Z</dcterms:created>
  <dcterms:modified xsi:type="dcterms:W3CDTF">2023-02-03T15:28:20Z</dcterms:modified>
</cp:coreProperties>
</file>